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Montserrat Bold" charset="1" panose="00000800000000000000"/>
      <p:regular r:id="rId7"/>
    </p:embeddedFont>
    <p:embeddedFont>
      <p:font typeface="Montserrat" charset="1" panose="00000500000000000000"/>
      <p:regular r:id="rId8"/>
    </p:embeddedFont>
    <p:embeddedFont>
      <p:font typeface="Montserrat Semi-Bold" charset="1" panose="00000700000000000000"/>
      <p:regular r:id="rId9"/>
    </p:embeddedFont>
    <p:embeddedFont>
      <p:font typeface="Montserrat Medium" charset="1" panose="0000060000000000000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svg" Type="http://schemas.openxmlformats.org/officeDocument/2006/relationships/image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5F5F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244103" y="603466"/>
            <a:ext cx="3800851" cy="744441"/>
            <a:chOff x="0" y="0"/>
            <a:chExt cx="1362139" cy="26679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62139" cy="266791"/>
            </a:xfrm>
            <a:custGeom>
              <a:avLst/>
              <a:gdLst/>
              <a:ahLst/>
              <a:cxnLst/>
              <a:rect r="r" b="b" t="t" l="l"/>
              <a:pathLst>
                <a:path h="266791" w="1362139">
                  <a:moveTo>
                    <a:pt x="0" y="0"/>
                  </a:moveTo>
                  <a:lnTo>
                    <a:pt x="1362139" y="0"/>
                  </a:lnTo>
                  <a:lnTo>
                    <a:pt x="1362139" y="266791"/>
                  </a:lnTo>
                  <a:lnTo>
                    <a:pt x="0" y="266791"/>
                  </a:lnTo>
                  <a:close/>
                </a:path>
              </a:pathLst>
            </a:custGeom>
            <a:solidFill>
              <a:srgbClr val="F5F5F5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19050"/>
              <a:ext cx="1362139" cy="2858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29"/>
                </a:lnSpc>
              </a:pPr>
            </a:p>
          </p:txBody>
        </p:sp>
      </p:grpSp>
      <p:sp>
        <p:nvSpPr>
          <p:cNvPr name="AutoShape 5" id="5"/>
          <p:cNvSpPr/>
          <p:nvPr/>
        </p:nvSpPr>
        <p:spPr>
          <a:xfrm>
            <a:off x="2719653" y="3462416"/>
            <a:ext cx="4470539" cy="0"/>
          </a:xfrm>
          <a:prstGeom prst="line">
            <a:avLst/>
          </a:prstGeom>
          <a:ln cap="flat" w="19050">
            <a:solidFill>
              <a:srgbClr val="7E7E7E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>
            <a:off x="2736071" y="8300372"/>
            <a:ext cx="4470539" cy="0"/>
          </a:xfrm>
          <a:prstGeom prst="line">
            <a:avLst/>
          </a:prstGeom>
          <a:ln cap="flat" w="19050">
            <a:solidFill>
              <a:srgbClr val="7E7E7E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" id="7"/>
          <p:cNvSpPr/>
          <p:nvPr/>
        </p:nvSpPr>
        <p:spPr>
          <a:xfrm>
            <a:off x="2749417" y="9606948"/>
            <a:ext cx="4470539" cy="0"/>
          </a:xfrm>
          <a:prstGeom prst="line">
            <a:avLst/>
          </a:prstGeom>
          <a:ln cap="flat" w="19050">
            <a:solidFill>
              <a:srgbClr val="7E7E7E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8" id="8"/>
          <p:cNvGrpSpPr>
            <a:grpSpLocks noChangeAspect="true"/>
          </p:cNvGrpSpPr>
          <p:nvPr/>
        </p:nvGrpSpPr>
        <p:grpSpPr>
          <a:xfrm rot="0">
            <a:off x="286674" y="144000"/>
            <a:ext cx="1914858" cy="1914858"/>
            <a:chOff x="0" y="0"/>
            <a:chExt cx="8909050" cy="890905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-210012" y="2402"/>
              <a:ext cx="9329074" cy="8904246"/>
            </a:xfrm>
            <a:custGeom>
              <a:avLst/>
              <a:gdLst/>
              <a:ahLst/>
              <a:cxnLst/>
              <a:rect r="r" b="b" t="t" l="l"/>
              <a:pathLst>
                <a:path h="8904246" w="9329074">
                  <a:moveTo>
                    <a:pt x="4664537" y="7123"/>
                  </a:moveTo>
                  <a:cubicBezTo>
                    <a:pt x="3071756" y="0"/>
                    <a:pt x="1596908" y="845651"/>
                    <a:pt x="798454" y="2223865"/>
                  </a:cubicBezTo>
                  <a:cubicBezTo>
                    <a:pt x="0" y="3602079"/>
                    <a:pt x="0" y="5302167"/>
                    <a:pt x="798454" y="6680382"/>
                  </a:cubicBezTo>
                  <a:cubicBezTo>
                    <a:pt x="1596908" y="8058595"/>
                    <a:pt x="3071756" y="8904246"/>
                    <a:pt x="4664537" y="8897123"/>
                  </a:cubicBezTo>
                  <a:cubicBezTo>
                    <a:pt x="6257318" y="8904246"/>
                    <a:pt x="7732166" y="8058595"/>
                    <a:pt x="8530620" y="6680382"/>
                  </a:cubicBezTo>
                  <a:cubicBezTo>
                    <a:pt x="9329074" y="5302167"/>
                    <a:pt x="9329074" y="3602079"/>
                    <a:pt x="8530620" y="2223865"/>
                  </a:cubicBezTo>
                  <a:cubicBezTo>
                    <a:pt x="7732166" y="845651"/>
                    <a:pt x="6257318" y="0"/>
                    <a:pt x="4664537" y="7123"/>
                  </a:cubicBezTo>
                  <a:close/>
                </a:path>
              </a:pathLst>
            </a:custGeom>
            <a:solidFill>
              <a:srgbClr val="235475"/>
            </a:solid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63863" y="263805"/>
              <a:ext cx="8781323" cy="8381440"/>
            </a:xfrm>
            <a:custGeom>
              <a:avLst/>
              <a:gdLst/>
              <a:ahLst/>
              <a:cxnLst/>
              <a:rect r="r" b="b" t="t" l="l"/>
              <a:pathLst>
                <a:path h="8381440" w="8781323">
                  <a:moveTo>
                    <a:pt x="4390662" y="6705"/>
                  </a:moveTo>
                  <a:cubicBezTo>
                    <a:pt x="2891400" y="0"/>
                    <a:pt x="1503147" y="795999"/>
                    <a:pt x="751573" y="2093292"/>
                  </a:cubicBezTo>
                  <a:cubicBezTo>
                    <a:pt x="0" y="3390586"/>
                    <a:pt x="0" y="4990854"/>
                    <a:pt x="751573" y="6288148"/>
                  </a:cubicBezTo>
                  <a:cubicBezTo>
                    <a:pt x="1503147" y="7585441"/>
                    <a:pt x="2891400" y="8381440"/>
                    <a:pt x="4390662" y="8374735"/>
                  </a:cubicBezTo>
                  <a:cubicBezTo>
                    <a:pt x="5889924" y="8381440"/>
                    <a:pt x="7278177" y="7585441"/>
                    <a:pt x="8029751" y="6288148"/>
                  </a:cubicBezTo>
                  <a:cubicBezTo>
                    <a:pt x="8781323" y="4990854"/>
                    <a:pt x="8781323" y="3390586"/>
                    <a:pt x="8029751" y="2093292"/>
                  </a:cubicBezTo>
                  <a:cubicBezTo>
                    <a:pt x="7278177" y="795999"/>
                    <a:pt x="5889924" y="0"/>
                    <a:pt x="4390662" y="6705"/>
                  </a:cubicBezTo>
                  <a:close/>
                </a:path>
              </a:pathLst>
            </a:custGeom>
            <a:blipFill>
              <a:blip r:embed="rId2"/>
              <a:stretch>
                <a:fillRect l="-37135" t="0" r="-45369" b="-22138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8909050" cy="8909050"/>
            </a:xfrm>
            <a:custGeom>
              <a:avLst/>
              <a:gdLst/>
              <a:ahLst/>
              <a:cxnLst/>
              <a:rect r="r" b="b" t="t" l="l"/>
              <a:pathLst>
                <a:path h="8909050" w="8909050">
                  <a:moveTo>
                    <a:pt x="4454525" y="8909050"/>
                  </a:moveTo>
                  <a:cubicBezTo>
                    <a:pt x="3264662" y="8909050"/>
                    <a:pt x="2146046" y="8445500"/>
                    <a:pt x="1304544" y="7603744"/>
                  </a:cubicBezTo>
                  <a:cubicBezTo>
                    <a:pt x="895477" y="7194550"/>
                    <a:pt x="574294" y="6718173"/>
                    <a:pt x="350012" y="6187694"/>
                  </a:cubicBezTo>
                  <a:cubicBezTo>
                    <a:pt x="117729" y="5638673"/>
                    <a:pt x="0" y="5055489"/>
                    <a:pt x="0" y="4454525"/>
                  </a:cubicBezTo>
                  <a:cubicBezTo>
                    <a:pt x="0" y="3854704"/>
                    <a:pt x="117475" y="3272282"/>
                    <a:pt x="349377" y="2723642"/>
                  </a:cubicBezTo>
                  <a:cubicBezTo>
                    <a:pt x="573405" y="2193163"/>
                    <a:pt x="894207" y="1716786"/>
                    <a:pt x="1302766" y="1307338"/>
                  </a:cubicBezTo>
                  <a:cubicBezTo>
                    <a:pt x="2144141" y="464312"/>
                    <a:pt x="3263519" y="0"/>
                    <a:pt x="4454525" y="0"/>
                  </a:cubicBezTo>
                  <a:cubicBezTo>
                    <a:pt x="5055362" y="0"/>
                    <a:pt x="5638419" y="117729"/>
                    <a:pt x="6187440" y="350012"/>
                  </a:cubicBezTo>
                  <a:cubicBezTo>
                    <a:pt x="6717792" y="574294"/>
                    <a:pt x="7194296" y="895477"/>
                    <a:pt x="7603490" y="1304544"/>
                  </a:cubicBezTo>
                  <a:cubicBezTo>
                    <a:pt x="8445373" y="2146046"/>
                    <a:pt x="8909050" y="3264789"/>
                    <a:pt x="8909050" y="4454652"/>
                  </a:cubicBezTo>
                  <a:cubicBezTo>
                    <a:pt x="8909050" y="5644769"/>
                    <a:pt x="8445246" y="6763766"/>
                    <a:pt x="7602982" y="7605268"/>
                  </a:cubicBezTo>
                  <a:cubicBezTo>
                    <a:pt x="7193789" y="8014208"/>
                    <a:pt x="6717285" y="8335138"/>
                    <a:pt x="6186932" y="8559419"/>
                  </a:cubicBezTo>
                  <a:cubicBezTo>
                    <a:pt x="5637911" y="8791321"/>
                    <a:pt x="5055108" y="8909050"/>
                    <a:pt x="4454525" y="8909050"/>
                  </a:cubicBezTo>
                  <a:close/>
                  <a:moveTo>
                    <a:pt x="4454525" y="19050"/>
                  </a:moveTo>
                  <a:cubicBezTo>
                    <a:pt x="3268599" y="19050"/>
                    <a:pt x="2154047" y="481330"/>
                    <a:pt x="1316228" y="1320800"/>
                  </a:cubicBezTo>
                  <a:cubicBezTo>
                    <a:pt x="909447" y="1728343"/>
                    <a:pt x="590042" y="2202815"/>
                    <a:pt x="366903" y="2731008"/>
                  </a:cubicBezTo>
                  <a:cubicBezTo>
                    <a:pt x="136017" y="3277362"/>
                    <a:pt x="19050" y="3857244"/>
                    <a:pt x="19050" y="4454525"/>
                  </a:cubicBezTo>
                  <a:cubicBezTo>
                    <a:pt x="19050" y="5052949"/>
                    <a:pt x="136271" y="5633593"/>
                    <a:pt x="367538" y="6180328"/>
                  </a:cubicBezTo>
                  <a:cubicBezTo>
                    <a:pt x="590931" y="6708522"/>
                    <a:pt x="910717" y="7182866"/>
                    <a:pt x="1318006" y="7590282"/>
                  </a:cubicBezTo>
                  <a:cubicBezTo>
                    <a:pt x="2155825" y="8428355"/>
                    <a:pt x="3269742" y="8890000"/>
                    <a:pt x="4454525" y="8890000"/>
                  </a:cubicBezTo>
                  <a:cubicBezTo>
                    <a:pt x="5052568" y="8890000"/>
                    <a:pt x="5632958" y="8772779"/>
                    <a:pt x="6179439" y="8541766"/>
                  </a:cubicBezTo>
                  <a:cubicBezTo>
                    <a:pt x="6707632" y="8318500"/>
                    <a:pt x="7181977" y="7998841"/>
                    <a:pt x="7589520" y="7591679"/>
                  </a:cubicBezTo>
                  <a:cubicBezTo>
                    <a:pt x="8428101" y="6753733"/>
                    <a:pt x="8890000" y="5639562"/>
                    <a:pt x="8890000" y="4454525"/>
                  </a:cubicBezTo>
                  <a:cubicBezTo>
                    <a:pt x="8890000" y="3269742"/>
                    <a:pt x="8428355" y="2155825"/>
                    <a:pt x="7590028" y="1317879"/>
                  </a:cubicBezTo>
                  <a:cubicBezTo>
                    <a:pt x="7182612" y="910590"/>
                    <a:pt x="6708140" y="590931"/>
                    <a:pt x="6180074" y="367538"/>
                  </a:cubicBezTo>
                  <a:cubicBezTo>
                    <a:pt x="5633339" y="136271"/>
                    <a:pt x="5052822" y="19050"/>
                    <a:pt x="4454525" y="19050"/>
                  </a:cubicBezTo>
                  <a:close/>
                  <a:moveTo>
                    <a:pt x="4454525" y="8648065"/>
                  </a:moveTo>
                  <a:cubicBezTo>
                    <a:pt x="3334385" y="8648065"/>
                    <a:pt x="2281301" y="8211693"/>
                    <a:pt x="1489075" y="7419213"/>
                  </a:cubicBezTo>
                  <a:cubicBezTo>
                    <a:pt x="697103" y="6626987"/>
                    <a:pt x="260985" y="5574157"/>
                    <a:pt x="260985" y="4454525"/>
                  </a:cubicBezTo>
                  <a:cubicBezTo>
                    <a:pt x="260985" y="3889756"/>
                    <a:pt x="371602" y="3341497"/>
                    <a:pt x="589788" y="2824988"/>
                  </a:cubicBezTo>
                  <a:cubicBezTo>
                    <a:pt x="800735" y="2325624"/>
                    <a:pt x="1102741" y="1877060"/>
                    <a:pt x="1487297" y="1491742"/>
                  </a:cubicBezTo>
                  <a:cubicBezTo>
                    <a:pt x="2279396" y="698119"/>
                    <a:pt x="3333242" y="260985"/>
                    <a:pt x="4454398" y="260985"/>
                  </a:cubicBezTo>
                  <a:cubicBezTo>
                    <a:pt x="5573776" y="260985"/>
                    <a:pt x="6626606" y="697103"/>
                    <a:pt x="7418832" y="1488948"/>
                  </a:cubicBezTo>
                  <a:cubicBezTo>
                    <a:pt x="8211438" y="2281174"/>
                    <a:pt x="8647937" y="3334385"/>
                    <a:pt x="8647937" y="4454398"/>
                  </a:cubicBezTo>
                  <a:cubicBezTo>
                    <a:pt x="8647937" y="5574792"/>
                    <a:pt x="8211311" y="6628130"/>
                    <a:pt x="7418450" y="7420356"/>
                  </a:cubicBezTo>
                  <a:cubicBezTo>
                    <a:pt x="6626225" y="8212074"/>
                    <a:pt x="5573522" y="8648065"/>
                    <a:pt x="4454525" y="8648065"/>
                  </a:cubicBezTo>
                  <a:close/>
                  <a:moveTo>
                    <a:pt x="4454525" y="280035"/>
                  </a:moveTo>
                  <a:cubicBezTo>
                    <a:pt x="3338449" y="280035"/>
                    <a:pt x="2289429" y="715137"/>
                    <a:pt x="1500886" y="1505204"/>
                  </a:cubicBezTo>
                  <a:cubicBezTo>
                    <a:pt x="713613" y="2294001"/>
                    <a:pt x="280035" y="3341370"/>
                    <a:pt x="280035" y="4454525"/>
                  </a:cubicBezTo>
                  <a:cubicBezTo>
                    <a:pt x="280035" y="5569077"/>
                    <a:pt x="714248" y="6617081"/>
                    <a:pt x="1502537" y="7405751"/>
                  </a:cubicBezTo>
                  <a:cubicBezTo>
                    <a:pt x="2291080" y="8194548"/>
                    <a:pt x="3339465" y="8629015"/>
                    <a:pt x="4454525" y="8629015"/>
                  </a:cubicBezTo>
                  <a:cubicBezTo>
                    <a:pt x="5568442" y="8629015"/>
                    <a:pt x="6616319" y="8195056"/>
                    <a:pt x="7405116" y="7407021"/>
                  </a:cubicBezTo>
                  <a:cubicBezTo>
                    <a:pt x="8194422" y="6618477"/>
                    <a:pt x="8629015" y="5569839"/>
                    <a:pt x="8629015" y="4454525"/>
                  </a:cubicBezTo>
                  <a:cubicBezTo>
                    <a:pt x="8629015" y="3339465"/>
                    <a:pt x="8194548" y="2291080"/>
                    <a:pt x="7405497" y="1502537"/>
                  </a:cubicBezTo>
                  <a:cubicBezTo>
                    <a:pt x="6616827" y="714121"/>
                    <a:pt x="5568823" y="280035"/>
                    <a:pt x="4454525" y="280035"/>
                  </a:cubicBezTo>
                  <a:close/>
                </a:path>
              </a:pathLst>
            </a:custGeom>
            <a:solidFill>
              <a:srgbClr val="5093C7"/>
            </a:solidFill>
          </p:spPr>
        </p:sp>
      </p:grpSp>
      <p:sp>
        <p:nvSpPr>
          <p:cNvPr name="Freeform 12" id="12"/>
          <p:cNvSpPr/>
          <p:nvPr/>
        </p:nvSpPr>
        <p:spPr>
          <a:xfrm flipH="false" flipV="false" rot="0">
            <a:off x="2696499" y="400301"/>
            <a:ext cx="171375" cy="124013"/>
          </a:xfrm>
          <a:custGeom>
            <a:avLst/>
            <a:gdLst/>
            <a:ahLst/>
            <a:cxnLst/>
            <a:rect r="r" b="b" t="t" l="l"/>
            <a:pathLst>
              <a:path h="124013" w="171375">
                <a:moveTo>
                  <a:pt x="0" y="0"/>
                </a:moveTo>
                <a:lnTo>
                  <a:pt x="171375" y="0"/>
                </a:lnTo>
                <a:lnTo>
                  <a:pt x="171375" y="124013"/>
                </a:lnTo>
                <a:lnTo>
                  <a:pt x="0" y="124013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3" id="13"/>
          <p:cNvSpPr/>
          <p:nvPr/>
        </p:nvSpPr>
        <p:spPr>
          <a:xfrm flipH="false" flipV="false" rot="0">
            <a:off x="4217594" y="393727"/>
            <a:ext cx="140202" cy="143063"/>
          </a:xfrm>
          <a:custGeom>
            <a:avLst/>
            <a:gdLst/>
            <a:ahLst/>
            <a:cxnLst/>
            <a:rect r="r" b="b" t="t" l="l"/>
            <a:pathLst>
              <a:path h="143063" w="140202">
                <a:moveTo>
                  <a:pt x="0" y="0"/>
                </a:moveTo>
                <a:lnTo>
                  <a:pt x="140202" y="0"/>
                </a:lnTo>
                <a:lnTo>
                  <a:pt x="140202" y="143064"/>
                </a:lnTo>
                <a:lnTo>
                  <a:pt x="0" y="143064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2703702" y="626054"/>
            <a:ext cx="156970" cy="142985"/>
          </a:xfrm>
          <a:custGeom>
            <a:avLst/>
            <a:gdLst/>
            <a:ahLst/>
            <a:cxnLst/>
            <a:rect r="r" b="b" t="t" l="l"/>
            <a:pathLst>
              <a:path h="142985" w="156970">
                <a:moveTo>
                  <a:pt x="0" y="0"/>
                </a:moveTo>
                <a:lnTo>
                  <a:pt x="156970" y="0"/>
                </a:lnTo>
                <a:lnTo>
                  <a:pt x="156970" y="142985"/>
                </a:lnTo>
                <a:lnTo>
                  <a:pt x="0" y="142985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5" id="15"/>
          <p:cNvGrpSpPr/>
          <p:nvPr/>
        </p:nvGrpSpPr>
        <p:grpSpPr>
          <a:xfrm rot="0">
            <a:off x="-874870" y="2325558"/>
            <a:ext cx="3430625" cy="8118570"/>
            <a:chOff x="0" y="0"/>
            <a:chExt cx="1229458" cy="2909512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1229458" cy="2909512"/>
            </a:xfrm>
            <a:custGeom>
              <a:avLst/>
              <a:gdLst/>
              <a:ahLst/>
              <a:cxnLst/>
              <a:rect r="r" b="b" t="t" l="l"/>
              <a:pathLst>
                <a:path h="2909512" w="1229458">
                  <a:moveTo>
                    <a:pt x="83498" y="0"/>
                  </a:moveTo>
                  <a:lnTo>
                    <a:pt x="1145960" y="0"/>
                  </a:lnTo>
                  <a:cubicBezTo>
                    <a:pt x="1192075" y="0"/>
                    <a:pt x="1229458" y="37383"/>
                    <a:pt x="1229458" y="83498"/>
                  </a:cubicBezTo>
                  <a:lnTo>
                    <a:pt x="1229458" y="2826014"/>
                  </a:lnTo>
                  <a:cubicBezTo>
                    <a:pt x="1229458" y="2872129"/>
                    <a:pt x="1192075" y="2909512"/>
                    <a:pt x="1145960" y="2909512"/>
                  </a:cubicBezTo>
                  <a:lnTo>
                    <a:pt x="83498" y="2909512"/>
                  </a:lnTo>
                  <a:cubicBezTo>
                    <a:pt x="37383" y="2909512"/>
                    <a:pt x="0" y="2872129"/>
                    <a:pt x="0" y="2826014"/>
                  </a:cubicBezTo>
                  <a:lnTo>
                    <a:pt x="0" y="83498"/>
                  </a:lnTo>
                  <a:cubicBezTo>
                    <a:pt x="0" y="37383"/>
                    <a:pt x="37383" y="0"/>
                    <a:pt x="83498" y="0"/>
                  </a:cubicBezTo>
                  <a:close/>
                </a:path>
              </a:pathLst>
            </a:custGeom>
            <a:solidFill>
              <a:srgbClr val="E8E8E8"/>
            </a:solidFill>
          </p:spPr>
        </p:sp>
        <p:sp>
          <p:nvSpPr>
            <p:cNvPr name="TextBox 17" id="17"/>
            <p:cNvSpPr txBox="true"/>
            <p:nvPr/>
          </p:nvSpPr>
          <p:spPr>
            <a:xfrm>
              <a:off x="0" y="-9525"/>
              <a:ext cx="1229458" cy="291903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249"/>
                </a:lnSpc>
              </a:pPr>
            </a:p>
          </p:txBody>
        </p:sp>
      </p:grpSp>
      <p:sp>
        <p:nvSpPr>
          <p:cNvPr name="Freeform 18" id="18"/>
          <p:cNvSpPr/>
          <p:nvPr/>
        </p:nvSpPr>
        <p:spPr>
          <a:xfrm flipH="false" flipV="false" rot="0">
            <a:off x="5490428" y="392640"/>
            <a:ext cx="131674" cy="131674"/>
          </a:xfrm>
          <a:custGeom>
            <a:avLst/>
            <a:gdLst/>
            <a:ahLst/>
            <a:cxnLst/>
            <a:rect r="r" b="b" t="t" l="l"/>
            <a:pathLst>
              <a:path h="131674" w="131674">
                <a:moveTo>
                  <a:pt x="0" y="0"/>
                </a:moveTo>
                <a:lnTo>
                  <a:pt x="131674" y="0"/>
                </a:lnTo>
                <a:lnTo>
                  <a:pt x="131674" y="131674"/>
                </a:lnTo>
                <a:lnTo>
                  <a:pt x="0" y="131674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9" id="19"/>
          <p:cNvSpPr txBox="true"/>
          <p:nvPr/>
        </p:nvSpPr>
        <p:spPr>
          <a:xfrm rot="0">
            <a:off x="2727322" y="1333361"/>
            <a:ext cx="3846637" cy="2065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764"/>
              </a:lnSpc>
              <a:spcBef>
                <a:spcPct val="0"/>
              </a:spcBef>
            </a:pPr>
            <a:r>
              <a:rPr lang="en-US" b="true" sz="1200" spc="18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Analyste Financier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2710904" y="1067423"/>
            <a:ext cx="2429776" cy="2087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566"/>
              </a:lnSpc>
            </a:pPr>
            <a:r>
              <a:rPr lang="en-US" sz="1800" spc="27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PRÉNOM</a:t>
            </a:r>
            <a:r>
              <a:rPr lang="en-US" b="true" sz="1800" spc="27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NOM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2749417" y="1835137"/>
            <a:ext cx="2117220" cy="2065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764"/>
              </a:lnSpc>
            </a:pPr>
            <a:r>
              <a:rPr lang="en-US" b="true" sz="1200" spc="18" u="sng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PROFIL PROFESSIONNEL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286674" y="2588812"/>
            <a:ext cx="2117220" cy="2065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764"/>
              </a:lnSpc>
            </a:pPr>
            <a:r>
              <a:rPr lang="en-US" b="true" sz="1200" spc="18" u="sng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COMPÉTENCES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286674" y="5018771"/>
            <a:ext cx="2117220" cy="2065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764"/>
              </a:lnSpc>
            </a:pPr>
            <a:r>
              <a:rPr lang="en-US" b="true" sz="1200" spc="18" u="sng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OUTILS &amp; LOGICIELS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286674" y="6497177"/>
            <a:ext cx="2117220" cy="2065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764"/>
              </a:lnSpc>
            </a:pPr>
            <a:r>
              <a:rPr lang="en-US" b="true" sz="1200" spc="18" u="sng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LANGUES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286674" y="7734611"/>
            <a:ext cx="2117220" cy="2065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764"/>
              </a:lnSpc>
            </a:pPr>
            <a:r>
              <a:rPr lang="en-US" b="true" sz="1200" spc="18" u="sng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CENTRES D’INTÉRÊT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274830" y="9400447"/>
            <a:ext cx="2117220" cy="2065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764"/>
              </a:lnSpc>
            </a:pPr>
            <a:r>
              <a:rPr lang="en-US" b="true" sz="1200" spc="18" u="sng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AUTRES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2719653" y="3605291"/>
            <a:ext cx="3037448" cy="2065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764"/>
              </a:lnSpc>
            </a:pPr>
            <a:r>
              <a:rPr lang="en-US" b="true" sz="1200" spc="18" u="sng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EXPÉRIENCES PROFESSIONNELLES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2719653" y="8481347"/>
            <a:ext cx="2117220" cy="1710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368"/>
              </a:lnSpc>
            </a:pPr>
            <a:r>
              <a:rPr lang="en-US" b="true" sz="1200" spc="18" u="sng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ÉTUDES / DIPLÔMES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2736071" y="9730773"/>
            <a:ext cx="2117220" cy="1710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368"/>
              </a:lnSpc>
            </a:pPr>
            <a:r>
              <a:rPr lang="en-US" b="true" sz="1200" spc="18" u="sng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CERTIFICATIONS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2736071" y="2092989"/>
            <a:ext cx="4454122" cy="11977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39"/>
              </a:lnSpc>
            </a:pPr>
            <a:r>
              <a:rPr lang="en-US" sz="1100" spc="33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Analyste financier rigoureux et orienté résultats, avec plus de </a:t>
            </a:r>
            <a:r>
              <a:rPr lang="en-US" sz="1100" spc="33" b="tru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4 ans d’expérience</a:t>
            </a:r>
            <a:r>
              <a:rPr lang="en-US" sz="1100" spc="33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dans le </a:t>
            </a:r>
            <a:r>
              <a:rPr lang="en-US" sz="1100" spc="33" b="tru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pilotage de la performance</a:t>
            </a:r>
            <a:r>
              <a:rPr lang="en-US" sz="1100" spc="33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le </a:t>
            </a:r>
            <a:r>
              <a:rPr lang="en-US" sz="1100" spc="33" b="tru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contrôle des états financiers</a:t>
            </a:r>
            <a:r>
              <a:rPr lang="en-US" sz="1100" spc="33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et l’</a:t>
            </a:r>
            <a:r>
              <a:rPr lang="en-US" sz="1100" spc="33" b="tru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optimisation des processus budgétaires</a:t>
            </a:r>
            <a:r>
              <a:rPr lang="en-US" sz="1100" spc="33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. Solide maîtrise des outils financiers et capacité à fournir des analyses précises pour soutenir les décisions stratégiques.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2762728" y="3952092"/>
            <a:ext cx="2236353" cy="6127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249"/>
              </a:lnSpc>
            </a:pPr>
            <a:r>
              <a:rPr lang="en-US" b="true" sz="999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A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n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a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l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y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st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e F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i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n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a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n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cie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r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S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en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ior –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C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abinet Arthus 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C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onsulting (Paris)</a:t>
            </a:r>
          </a:p>
          <a:p>
            <a:pPr algn="l" marL="0" indent="0" lvl="0">
              <a:lnSpc>
                <a:spcPts val="1249"/>
              </a:lnSpc>
            </a:pPr>
          </a:p>
          <a:p>
            <a:pPr algn="l" marL="0" indent="0" lvl="0">
              <a:lnSpc>
                <a:spcPts val="1249"/>
              </a:lnSpc>
            </a:pPr>
          </a:p>
        </p:txBody>
      </p:sp>
      <p:sp>
        <p:nvSpPr>
          <p:cNvPr name="TextBox 32" id="32"/>
          <p:cNvSpPr txBox="true"/>
          <p:nvPr/>
        </p:nvSpPr>
        <p:spPr>
          <a:xfrm rot="0">
            <a:off x="2762728" y="5614244"/>
            <a:ext cx="2236353" cy="3079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249"/>
              </a:lnSpc>
            </a:pPr>
            <a:r>
              <a:rPr lang="en-US" b="true" sz="999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Audi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te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ur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Financier – </a:t>
            </a:r>
          </a:p>
          <a:p>
            <a:pPr algn="l" marL="0" indent="0" lvl="0">
              <a:lnSpc>
                <a:spcPts val="1249"/>
              </a:lnSpc>
            </a:pP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Fi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d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e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ns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A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udi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t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&amp;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Cons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e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i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l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(Paris)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2749417" y="7171621"/>
            <a:ext cx="2640023" cy="3079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249"/>
              </a:lnSpc>
            </a:pP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Stagiaire Comptabilité &amp; Contrôle </a:t>
            </a:r>
          </a:p>
          <a:p>
            <a:pPr algn="l" marL="0" indent="0" lvl="0">
              <a:lnSpc>
                <a:spcPts val="1249"/>
              </a:lnSpc>
            </a:pP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– Banque Europée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nne de Créd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it (Paris)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2749417" y="8804816"/>
            <a:ext cx="4702583" cy="1555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249"/>
              </a:lnSpc>
            </a:pPr>
            <a:r>
              <a:rPr lang="en-US" b="true" sz="999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M</a:t>
            </a:r>
            <a:r>
              <a:rPr lang="en-US" b="true" sz="99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aster 2 Ingénierie Financière – </a:t>
            </a:r>
            <a:r>
              <a:rPr lang="en-US" sz="999" strike="noStrike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KEDGE Business School </a:t>
            </a:r>
            <a:r>
              <a:rPr lang="en-US" sz="999" strike="noStrike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(2017</a:t>
            </a:r>
            <a:r>
              <a:rPr lang="en-US" sz="999" strike="noStrike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999" strike="noStrike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–</a:t>
            </a:r>
            <a:r>
              <a:rPr lang="en-US" sz="999" strike="noStrike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2019)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2736071" y="9288813"/>
            <a:ext cx="4482866" cy="146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125"/>
              </a:lnSpc>
            </a:pPr>
            <a:r>
              <a:rPr lang="en-US" b="true" sz="90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Licence B</a:t>
            </a:r>
            <a:r>
              <a:rPr lang="en-US" b="true" sz="900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anque &amp; Institutions Financières – </a:t>
            </a:r>
            <a:r>
              <a:rPr lang="en-US" sz="900" strike="noStrike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Université de Lyon (2014 – 2017)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2949722" y="368104"/>
            <a:ext cx="1149639" cy="165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350"/>
              </a:lnSpc>
            </a:pPr>
            <a:r>
              <a:rPr lang="en-US" sz="900" b="true">
                <a:solidFill>
                  <a:srgbClr val="000000"/>
                </a:solidFill>
                <a:latin typeface="Montserrat Semi-Bold"/>
                <a:ea typeface="Montserrat Semi-Bold"/>
                <a:cs typeface="Montserrat Semi-Bold"/>
                <a:sym typeface="Montserrat Semi-Bold"/>
              </a:rPr>
              <a:t>email@email.com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4437958" y="365152"/>
            <a:ext cx="938170" cy="165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350"/>
              </a:lnSpc>
            </a:pPr>
            <a:r>
              <a:rPr lang="en-US" sz="900" b="true">
                <a:solidFill>
                  <a:srgbClr val="000000"/>
                </a:solidFill>
                <a:latin typeface="Montserrat Semi-Bold"/>
                <a:ea typeface="Montserrat Semi-Bold"/>
                <a:cs typeface="Montserrat Semi-Bold"/>
                <a:sym typeface="Montserrat Semi-Bold"/>
              </a:rPr>
              <a:t>06 XX XX XX XX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5736402" y="358579"/>
            <a:ext cx="1299118" cy="165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350"/>
              </a:lnSpc>
            </a:pPr>
            <a:r>
              <a:rPr lang="en-US" sz="900" b="true">
                <a:solidFill>
                  <a:srgbClr val="000000"/>
                </a:solidFill>
                <a:latin typeface="Montserrat Semi-Bold"/>
                <a:ea typeface="Montserrat Semi-Bold"/>
                <a:cs typeface="Montserrat Semi-Bold"/>
                <a:sym typeface="Montserrat Semi-Bold"/>
              </a:rPr>
              <a:t>profil-linkedin.com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2949722" y="603304"/>
            <a:ext cx="2976472" cy="165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350"/>
              </a:lnSpc>
            </a:pPr>
            <a:r>
              <a:rPr lang="en-US" sz="900" b="true">
                <a:solidFill>
                  <a:srgbClr val="000000"/>
                </a:solidFill>
                <a:latin typeface="Montserrat Semi-Bold"/>
                <a:ea typeface="Montserrat Semi-Bold"/>
                <a:cs typeface="Montserrat Semi-Bold"/>
                <a:sym typeface="Montserrat Semi-Bold"/>
              </a:rPr>
              <a:t>14, Rue des Entrepreneurs – 75015 Paris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2669656" y="4323797"/>
            <a:ext cx="4520536" cy="10332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194310" indent="-97155" lvl="1">
              <a:lnSpc>
                <a:spcPts val="1718"/>
              </a:lnSpc>
              <a:buFont typeface="Arial"/>
              <a:buChar char="•"/>
            </a:pPr>
            <a:r>
              <a:rPr lang="en-US" sz="900" spc="18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Pilotage des arrêtés mensuels et préparation des liasses fiscales</a:t>
            </a:r>
          </a:p>
          <a:p>
            <a:pPr algn="l" marL="194310" indent="-97155" lvl="1">
              <a:lnSpc>
                <a:spcPts val="1718"/>
              </a:lnSpc>
              <a:buFont typeface="Arial"/>
              <a:buChar char="•"/>
            </a:pPr>
            <a:r>
              <a:rPr lang="en-US" sz="900" spc="18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Réalisation de reportings financiers pour le comité de direction</a:t>
            </a:r>
          </a:p>
          <a:p>
            <a:pPr algn="l" marL="194310" indent="-97155" lvl="1">
              <a:lnSpc>
                <a:spcPts val="1718"/>
              </a:lnSpc>
              <a:buFont typeface="Arial"/>
              <a:buChar char="•"/>
            </a:pPr>
            <a:r>
              <a:rPr lang="en-US" sz="900" spc="18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Suivi budgétaire et contrôle des écarts de performance</a:t>
            </a:r>
          </a:p>
          <a:p>
            <a:pPr algn="l" marL="194310" indent="-97155" lvl="1">
              <a:lnSpc>
                <a:spcPts val="1718"/>
              </a:lnSpc>
              <a:buFont typeface="Arial"/>
              <a:buChar char="•"/>
            </a:pPr>
            <a:r>
              <a:rPr lang="en-US" sz="900" spc="18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Contribution à la mise en place d’un nouvel ERP (SAP S/4HANA)</a:t>
            </a:r>
          </a:p>
          <a:p>
            <a:pPr algn="l" marL="194310" indent="-97155" lvl="1">
              <a:lnSpc>
                <a:spcPts val="1718"/>
              </a:lnSpc>
              <a:buFont typeface="Arial"/>
              <a:buChar char="•"/>
            </a:pPr>
            <a:r>
              <a:rPr lang="en-US" b="true" sz="900" spc="18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Résultat</a:t>
            </a:r>
            <a:r>
              <a:rPr lang="en-US" sz="900" spc="18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: réduction des délais de clôture mensuelle de 5 à 3 jours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108000" y="2937240"/>
            <a:ext cx="2295895" cy="18910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215899" indent="-107950" lvl="1">
              <a:lnSpc>
                <a:spcPts val="1909"/>
              </a:lnSpc>
              <a:buFont typeface="Arial"/>
              <a:buChar char="•"/>
            </a:pPr>
            <a:r>
              <a:rPr lang="en-US" b="true" sz="999" spc="19">
                <a:solidFill>
                  <a:srgbClr val="00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</a:t>
            </a:r>
            <a:r>
              <a:rPr lang="en-US" b="true" sz="999" spc="19">
                <a:solidFill>
                  <a:srgbClr val="00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nalyse financ</a:t>
            </a:r>
            <a:r>
              <a:rPr lang="en-US" b="true" sz="999" spc="19">
                <a:solidFill>
                  <a:srgbClr val="00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ière, reporting, consolidation.</a:t>
            </a:r>
          </a:p>
          <a:p>
            <a:pPr algn="l" marL="215899" indent="-107950" lvl="1">
              <a:lnSpc>
                <a:spcPts val="1909"/>
              </a:lnSpc>
              <a:buFont typeface="Arial"/>
              <a:buChar char="•"/>
            </a:pPr>
            <a:r>
              <a:rPr lang="en-US" b="true" sz="999" spc="19">
                <a:solidFill>
                  <a:srgbClr val="00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Gestion des budgets et prévisions.</a:t>
            </a:r>
          </a:p>
          <a:p>
            <a:pPr algn="l" marL="215899" indent="-107950" lvl="1">
              <a:lnSpc>
                <a:spcPts val="1909"/>
              </a:lnSpc>
              <a:buFont typeface="Arial"/>
              <a:buChar char="•"/>
            </a:pPr>
            <a:r>
              <a:rPr lang="en-US" b="true" sz="999" spc="19">
                <a:solidFill>
                  <a:srgbClr val="00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Contrôle des ratios réglementaires AMF.</a:t>
            </a:r>
          </a:p>
          <a:p>
            <a:pPr algn="l" marL="215899" indent="-107950" lvl="1">
              <a:lnSpc>
                <a:spcPts val="1909"/>
              </a:lnSpc>
              <a:buFont typeface="Arial"/>
              <a:buChar char="•"/>
            </a:pPr>
            <a:r>
              <a:rPr lang="en-US" b="true" sz="999" spc="19">
                <a:solidFill>
                  <a:srgbClr val="00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M</a:t>
            </a:r>
            <a:r>
              <a:rPr lang="en-US" b="true" sz="999" spc="19">
                <a:solidFill>
                  <a:srgbClr val="00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odélisation financière et business plans.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108000" y="5368146"/>
            <a:ext cx="2295895" cy="9385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215899" indent="-107950" lvl="1">
              <a:lnSpc>
                <a:spcPts val="1909"/>
              </a:lnSpc>
              <a:spcBef>
                <a:spcPct val="0"/>
              </a:spcBef>
              <a:buFont typeface="Arial"/>
              <a:buChar char="•"/>
            </a:pPr>
            <a:r>
              <a:rPr lang="en-US" b="true" sz="999" spc="19" strike="noStrike" u="none">
                <a:solidFill>
                  <a:srgbClr val="00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SAP, Sage, Oracle, Power BI, Excel avancé, VBA</a:t>
            </a:r>
          </a:p>
          <a:p>
            <a:pPr algn="l" marL="215899" indent="-107950" lvl="1">
              <a:lnSpc>
                <a:spcPts val="1909"/>
              </a:lnSpc>
              <a:spcBef>
                <a:spcPct val="0"/>
              </a:spcBef>
              <a:buFont typeface="Arial"/>
              <a:buChar char="•"/>
            </a:pPr>
            <a:r>
              <a:rPr lang="en-US" b="true" sz="999" spc="19" strike="noStrike" u="none">
                <a:solidFill>
                  <a:srgbClr val="00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ERP &amp; logiciels comptables : Cegid, Workday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108000" y="6846553"/>
            <a:ext cx="2295895" cy="7004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215899" indent="-107950" lvl="1">
              <a:lnSpc>
                <a:spcPts val="1909"/>
              </a:lnSpc>
              <a:spcBef>
                <a:spcPct val="0"/>
              </a:spcBef>
              <a:buFont typeface="Arial"/>
              <a:buChar char="•"/>
            </a:pPr>
            <a:r>
              <a:rPr lang="en-US" b="true" sz="999" spc="1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Français</a:t>
            </a:r>
            <a:r>
              <a:rPr lang="en-US" b="true" sz="999" spc="19" strike="noStrike" u="none">
                <a:solidFill>
                  <a:srgbClr val="00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: langue maternelle</a:t>
            </a:r>
          </a:p>
          <a:p>
            <a:pPr algn="l" marL="215899" indent="-107950" lvl="1">
              <a:lnSpc>
                <a:spcPts val="1909"/>
              </a:lnSpc>
              <a:spcBef>
                <a:spcPct val="0"/>
              </a:spcBef>
              <a:buFont typeface="Arial"/>
              <a:buChar char="•"/>
            </a:pPr>
            <a:r>
              <a:rPr lang="en-US" b="true" sz="999" spc="1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Anglais</a:t>
            </a:r>
            <a:r>
              <a:rPr lang="en-US" b="true" sz="999" spc="19" strike="noStrike" u="none">
                <a:solidFill>
                  <a:srgbClr val="00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: courant (TOEIC 880)</a:t>
            </a:r>
          </a:p>
          <a:p>
            <a:pPr algn="l" marL="215899" indent="-107950" lvl="1">
              <a:lnSpc>
                <a:spcPts val="1909"/>
              </a:lnSpc>
              <a:spcBef>
                <a:spcPct val="0"/>
              </a:spcBef>
              <a:buFont typeface="Arial"/>
              <a:buChar char="•"/>
            </a:pPr>
            <a:r>
              <a:rPr lang="en-US" b="true" sz="999" spc="19" strike="noStrike" u="none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Espagnol</a:t>
            </a:r>
            <a:r>
              <a:rPr lang="en-US" b="true" sz="999" spc="19" strike="noStrike" u="none">
                <a:solidFill>
                  <a:srgbClr val="00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: intermédiaire (B1)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108000" y="8083987"/>
            <a:ext cx="2295895" cy="11766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215899" indent="-107950" lvl="1">
              <a:lnSpc>
                <a:spcPts val="1909"/>
              </a:lnSpc>
              <a:spcBef>
                <a:spcPct val="0"/>
              </a:spcBef>
              <a:buFont typeface="Arial"/>
              <a:buChar char="•"/>
            </a:pPr>
            <a:r>
              <a:rPr lang="en-US" b="true" sz="999" spc="19" strike="noStrike" u="none">
                <a:solidFill>
                  <a:srgbClr val="00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Membre actif de l’association Finance &amp; Innovation</a:t>
            </a:r>
          </a:p>
          <a:p>
            <a:pPr algn="l" marL="215899" indent="-107950" lvl="1">
              <a:lnSpc>
                <a:spcPts val="1909"/>
              </a:lnSpc>
              <a:spcBef>
                <a:spcPct val="0"/>
              </a:spcBef>
              <a:buFont typeface="Arial"/>
              <a:buChar char="•"/>
            </a:pPr>
            <a:r>
              <a:rPr lang="en-US" b="true" sz="999" spc="19" strike="noStrike" u="none">
                <a:solidFill>
                  <a:srgbClr val="00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Passionné de photographie urbaine</a:t>
            </a:r>
          </a:p>
          <a:p>
            <a:pPr algn="l" marL="215899" indent="-107950" lvl="1">
              <a:lnSpc>
                <a:spcPts val="1909"/>
              </a:lnSpc>
              <a:spcBef>
                <a:spcPct val="0"/>
              </a:spcBef>
              <a:buFont typeface="Arial"/>
              <a:buChar char="•"/>
            </a:pPr>
            <a:r>
              <a:rPr lang="en-US" b="true" sz="999" spc="19" strike="noStrike" u="none">
                <a:solidFill>
                  <a:srgbClr val="00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Course à pied et fitness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96156" y="9749823"/>
            <a:ext cx="2295895" cy="4622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215899" indent="-107950" lvl="1">
              <a:lnSpc>
                <a:spcPts val="1909"/>
              </a:lnSpc>
              <a:spcBef>
                <a:spcPct val="0"/>
              </a:spcBef>
              <a:buFont typeface="Arial"/>
              <a:buChar char="•"/>
            </a:pPr>
            <a:r>
              <a:rPr lang="en-US" b="true" sz="999" spc="19" strike="noStrike" u="none">
                <a:solidFill>
                  <a:srgbClr val="00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Permis B</a:t>
            </a:r>
          </a:p>
          <a:p>
            <a:pPr algn="l" marL="215899" indent="-107950" lvl="1">
              <a:lnSpc>
                <a:spcPts val="1909"/>
              </a:lnSpc>
              <a:spcBef>
                <a:spcPct val="0"/>
              </a:spcBef>
              <a:buFont typeface="Arial"/>
              <a:buChar char="•"/>
            </a:pPr>
            <a:r>
              <a:rPr lang="en-US" b="true" sz="999" spc="19" strike="noStrike" u="none">
                <a:solidFill>
                  <a:srgbClr val="00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Vehiculé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2669656" y="5985949"/>
            <a:ext cx="4782344" cy="8237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194310" indent="-97155" lvl="1">
              <a:lnSpc>
                <a:spcPts val="1718"/>
              </a:lnSpc>
              <a:buFont typeface="Arial"/>
              <a:buChar char="•"/>
            </a:pPr>
            <a:r>
              <a:rPr lang="en-US" sz="900" spc="18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Contrôle légal des états financiers d’entreprises cotées et PME</a:t>
            </a:r>
          </a:p>
          <a:p>
            <a:pPr algn="l" marL="194310" indent="-97155" lvl="1">
              <a:lnSpc>
                <a:spcPts val="1718"/>
              </a:lnSpc>
              <a:buFont typeface="Arial"/>
              <a:buChar char="•"/>
            </a:pPr>
            <a:r>
              <a:rPr lang="en-US" sz="900" spc="18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V</a:t>
            </a:r>
            <a:r>
              <a:rPr lang="en-US" sz="900" spc="18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érification des ratios réglementaires imposés par l’AMF</a:t>
            </a:r>
          </a:p>
          <a:p>
            <a:pPr algn="l" marL="194310" indent="-97155" lvl="1">
              <a:lnSpc>
                <a:spcPts val="1718"/>
              </a:lnSpc>
              <a:buFont typeface="Arial"/>
              <a:buChar char="•"/>
            </a:pPr>
            <a:r>
              <a:rPr lang="en-US" sz="900" spc="18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Analyse des stratégies d’investissement et gestion des risques</a:t>
            </a:r>
          </a:p>
          <a:p>
            <a:pPr algn="l" marL="194310" indent="-97155" lvl="1">
              <a:lnSpc>
                <a:spcPts val="1718"/>
              </a:lnSpc>
              <a:buFont typeface="Arial"/>
              <a:buChar char="•"/>
            </a:pPr>
            <a:r>
              <a:rPr lang="en-US" sz="900" spc="18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Accompagnement lors d’op</a:t>
            </a:r>
            <a:r>
              <a:rPr lang="en-US" sz="900" spc="18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é</a:t>
            </a:r>
            <a:r>
              <a:rPr lang="en-US" sz="900" spc="18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rations exceptionnelles (fusion, carve-out, IPO)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2656345" y="7543325"/>
            <a:ext cx="4520536" cy="6141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194310" indent="-97155" lvl="1">
              <a:lnSpc>
                <a:spcPts val="1718"/>
              </a:lnSpc>
              <a:buFont typeface="Arial"/>
              <a:buChar char="•"/>
            </a:pPr>
            <a:r>
              <a:rPr lang="en-US" sz="900" spc="18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Saisie et lettrage comptable, </a:t>
            </a:r>
            <a:r>
              <a:rPr lang="en-US" sz="900" spc="18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rapprochements bancaires</a:t>
            </a:r>
          </a:p>
          <a:p>
            <a:pPr algn="l" marL="194310" indent="-97155" lvl="1">
              <a:lnSpc>
                <a:spcPts val="1718"/>
              </a:lnSpc>
              <a:buFont typeface="Arial"/>
              <a:buChar char="•"/>
            </a:pPr>
            <a:r>
              <a:rPr lang="en-US" sz="900" spc="18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Préparation des déclarations fiscales et sociales</a:t>
            </a:r>
          </a:p>
          <a:p>
            <a:pPr algn="l" marL="194310" indent="-97155" lvl="1">
              <a:lnSpc>
                <a:spcPts val="1718"/>
              </a:lnSpc>
              <a:buFont typeface="Arial"/>
              <a:buChar char="•"/>
            </a:pPr>
            <a:r>
              <a:rPr lang="en-US" sz="900" spc="18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Participation à la mise en place d’indicateurs de performance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2669656" y="9939943"/>
            <a:ext cx="4520536" cy="4046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194310" indent="-97155" lvl="1">
              <a:lnSpc>
                <a:spcPts val="1718"/>
              </a:lnSpc>
              <a:buFont typeface="Arial"/>
              <a:buChar char="•"/>
            </a:pPr>
            <a:r>
              <a:rPr lang="en-US" sz="900" spc="18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</a:t>
            </a:r>
            <a:r>
              <a:rPr lang="en-US" sz="900" spc="18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ertifi</a:t>
            </a:r>
            <a:r>
              <a:rPr lang="en-US" sz="900" spc="18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cation </a:t>
            </a:r>
            <a:r>
              <a:rPr lang="en-US" b="true" sz="900" spc="18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AMF</a:t>
            </a:r>
            <a:r>
              <a:rPr lang="en-US" sz="900" spc="18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(2022)</a:t>
            </a:r>
          </a:p>
          <a:p>
            <a:pPr algn="l" marL="194310" indent="-97155" lvl="1">
              <a:lnSpc>
                <a:spcPts val="1718"/>
              </a:lnSpc>
              <a:buFont typeface="Arial"/>
              <a:buChar char="•"/>
            </a:pPr>
            <a:r>
              <a:rPr lang="en-US" b="true" sz="900" spc="18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Microsoft Office Specialist Excel Expert </a:t>
            </a:r>
            <a:r>
              <a:rPr lang="en-US" sz="900" spc="18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(2021)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2656345" y="8998491"/>
            <a:ext cx="4520536" cy="1950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194310" indent="-97155" lvl="1">
              <a:lnSpc>
                <a:spcPts val="1718"/>
              </a:lnSpc>
              <a:buFont typeface="Arial"/>
              <a:buChar char="•"/>
            </a:pPr>
            <a:r>
              <a:rPr lang="en-US" sz="900" spc="18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Spéciali</a:t>
            </a:r>
            <a:r>
              <a:rPr lang="en-US" sz="900" spc="18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té : Direction et ingénierie financière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5805825" y="3913992"/>
            <a:ext cx="1384367" cy="1809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530"/>
              </a:lnSpc>
              <a:spcBef>
                <a:spcPct val="0"/>
              </a:spcBef>
            </a:pPr>
            <a:r>
              <a:rPr lang="en-US" b="true" sz="90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Mai 2023 – Présent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5376128" y="5576144"/>
            <a:ext cx="1800753" cy="1809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530"/>
              </a:lnSpc>
              <a:spcBef>
                <a:spcPct val="0"/>
              </a:spcBef>
            </a:pPr>
            <a:r>
              <a:rPr lang="en-US" b="true" sz="90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Octobre 2018 – Avril 2023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5376128" y="7133521"/>
            <a:ext cx="1800753" cy="1809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530"/>
              </a:lnSpc>
              <a:spcBef>
                <a:spcPct val="0"/>
              </a:spcBef>
            </a:pPr>
            <a:r>
              <a:rPr lang="en-US" b="true" sz="90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Mars 2018 – Septembre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DAGxvwSJDyk</dc:identifier>
  <dcterms:modified xsi:type="dcterms:W3CDTF">2011-08-01T06:04:30Z</dcterms:modified>
  <cp:revision>1</cp:revision>
  <dc:title>Exemple de CV type finance - template cv analyste financier </dc:title>
</cp:coreProperties>
</file>